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essed Chirimuta" userId="9904eb2e-0fe8-483c-9e0c-2c5681113f5c" providerId="ADAL" clId="{5B0BF109-615F-4580-883E-D9102BDDF014}"/>
    <pc:docChg chg="undo custSel modSld sldOrd">
      <pc:chgData name="Blessed Chirimuta" userId="9904eb2e-0fe8-483c-9e0c-2c5681113f5c" providerId="ADAL" clId="{5B0BF109-615F-4580-883E-D9102BDDF014}" dt="2021-10-11T10:52:53.426" v="975" actId="20577"/>
      <pc:docMkLst>
        <pc:docMk/>
      </pc:docMkLst>
      <pc:sldChg chg="addSp modSp mod">
        <pc:chgData name="Blessed Chirimuta" userId="9904eb2e-0fe8-483c-9e0c-2c5681113f5c" providerId="ADAL" clId="{5B0BF109-615F-4580-883E-D9102BDDF014}" dt="2021-10-11T10:52:53.426" v="975" actId="20577"/>
        <pc:sldMkLst>
          <pc:docMk/>
          <pc:sldMk cId="1841273708" sldId="258"/>
        </pc:sldMkLst>
        <pc:spChg chg="mod">
          <ac:chgData name="Blessed Chirimuta" userId="9904eb2e-0fe8-483c-9e0c-2c5681113f5c" providerId="ADAL" clId="{5B0BF109-615F-4580-883E-D9102BDDF014}" dt="2021-10-10T14:28:50.234" v="275" actId="14100"/>
          <ac:spMkLst>
            <pc:docMk/>
            <pc:sldMk cId="1841273708" sldId="258"/>
            <ac:spMk id="2" creationId="{C748F10A-CFA8-493F-8F46-46E46690BFAC}"/>
          </ac:spMkLst>
        </pc:spChg>
        <pc:spChg chg="mod">
          <ac:chgData name="Blessed Chirimuta" userId="9904eb2e-0fe8-483c-9e0c-2c5681113f5c" providerId="ADAL" clId="{5B0BF109-615F-4580-883E-D9102BDDF014}" dt="2021-10-11T10:52:53.426" v="975" actId="20577"/>
          <ac:spMkLst>
            <pc:docMk/>
            <pc:sldMk cId="1841273708" sldId="258"/>
            <ac:spMk id="3" creationId="{2C2DD57C-13A6-47D2-BE4A-71EE7E686306}"/>
          </ac:spMkLst>
        </pc:spChg>
        <pc:spChg chg="add mod ord">
          <ac:chgData name="Blessed Chirimuta" userId="9904eb2e-0fe8-483c-9e0c-2c5681113f5c" providerId="ADAL" clId="{5B0BF109-615F-4580-883E-D9102BDDF014}" dt="2021-10-11T10:06:56.738" v="921" actId="14100"/>
          <ac:spMkLst>
            <pc:docMk/>
            <pc:sldMk cId="1841273708" sldId="258"/>
            <ac:spMk id="4" creationId="{C8E75D41-6BB7-4046-9EF1-DA317E8A5CAC}"/>
          </ac:spMkLst>
        </pc:spChg>
        <pc:spChg chg="add mod">
          <ac:chgData name="Blessed Chirimuta" userId="9904eb2e-0fe8-483c-9e0c-2c5681113f5c" providerId="ADAL" clId="{5B0BF109-615F-4580-883E-D9102BDDF014}" dt="2021-10-11T10:06:13.878" v="912" actId="20577"/>
          <ac:spMkLst>
            <pc:docMk/>
            <pc:sldMk cId="1841273708" sldId="258"/>
            <ac:spMk id="5" creationId="{9E222B62-859D-4E72-B5A8-A81FA50C2CE0}"/>
          </ac:spMkLst>
        </pc:spChg>
        <pc:spChg chg="add mod">
          <ac:chgData name="Blessed Chirimuta" userId="9904eb2e-0fe8-483c-9e0c-2c5681113f5c" providerId="ADAL" clId="{5B0BF109-615F-4580-883E-D9102BDDF014}" dt="2021-10-11T10:06:24.519" v="919" actId="20577"/>
          <ac:spMkLst>
            <pc:docMk/>
            <pc:sldMk cId="1841273708" sldId="258"/>
            <ac:spMk id="6" creationId="{4A2C8EE0-0476-4022-92AE-08C57E931618}"/>
          </ac:spMkLst>
        </pc:spChg>
      </pc:sldChg>
      <pc:sldChg chg="addSp delSp modSp mod">
        <pc:chgData name="Blessed Chirimuta" userId="9904eb2e-0fe8-483c-9e0c-2c5681113f5c" providerId="ADAL" clId="{5B0BF109-615F-4580-883E-D9102BDDF014}" dt="2021-10-10T14:58:06.147" v="766" actId="255"/>
        <pc:sldMkLst>
          <pc:docMk/>
          <pc:sldMk cId="2902627799" sldId="259"/>
        </pc:sldMkLst>
        <pc:spChg chg="mod">
          <ac:chgData name="Blessed Chirimuta" userId="9904eb2e-0fe8-483c-9e0c-2c5681113f5c" providerId="ADAL" clId="{5B0BF109-615F-4580-883E-D9102BDDF014}" dt="2021-10-10T14:58:06.147" v="766" actId="255"/>
          <ac:spMkLst>
            <pc:docMk/>
            <pc:sldMk cId="2902627799" sldId="259"/>
            <ac:spMk id="3" creationId="{C67E14DB-CEE5-4DEA-859C-A49DAF68DF4F}"/>
          </ac:spMkLst>
        </pc:spChg>
        <pc:spChg chg="add del mod">
          <ac:chgData name="Blessed Chirimuta" userId="9904eb2e-0fe8-483c-9e0c-2c5681113f5c" providerId="ADAL" clId="{5B0BF109-615F-4580-883E-D9102BDDF014}" dt="2021-10-10T14:22:54.161" v="200" actId="478"/>
          <ac:spMkLst>
            <pc:docMk/>
            <pc:sldMk cId="2902627799" sldId="259"/>
            <ac:spMk id="4" creationId="{1A27466D-1A3C-4EE2-8B9B-534FBDE2A66B}"/>
          </ac:spMkLst>
        </pc:spChg>
        <pc:spChg chg="add mod">
          <ac:chgData name="Blessed Chirimuta" userId="9904eb2e-0fe8-483c-9e0c-2c5681113f5c" providerId="ADAL" clId="{5B0BF109-615F-4580-883E-D9102BDDF014}" dt="2021-10-10T14:27:57.380" v="268" actId="14100"/>
          <ac:spMkLst>
            <pc:docMk/>
            <pc:sldMk cId="2902627799" sldId="259"/>
            <ac:spMk id="5" creationId="{CC4FE38D-8287-447F-BAD7-6F99EB46F6E3}"/>
          </ac:spMkLst>
        </pc:spChg>
        <pc:spChg chg="add mod">
          <ac:chgData name="Blessed Chirimuta" userId="9904eb2e-0fe8-483c-9e0c-2c5681113f5c" providerId="ADAL" clId="{5B0BF109-615F-4580-883E-D9102BDDF014}" dt="2021-10-10T14:40:04.339" v="440" actId="1076"/>
          <ac:spMkLst>
            <pc:docMk/>
            <pc:sldMk cId="2902627799" sldId="259"/>
            <ac:spMk id="6" creationId="{9782462F-D3F9-402E-8891-4B3F9D885C7C}"/>
          </ac:spMkLst>
        </pc:spChg>
        <pc:spChg chg="add mod">
          <ac:chgData name="Blessed Chirimuta" userId="9904eb2e-0fe8-483c-9e0c-2c5681113f5c" providerId="ADAL" clId="{5B0BF109-615F-4580-883E-D9102BDDF014}" dt="2021-10-10T14:36:46.520" v="418" actId="20577"/>
          <ac:spMkLst>
            <pc:docMk/>
            <pc:sldMk cId="2902627799" sldId="259"/>
            <ac:spMk id="7" creationId="{BEADC395-B40C-4206-8CBB-1B4DD6EBE32C}"/>
          </ac:spMkLst>
        </pc:spChg>
        <pc:spChg chg="add mod">
          <ac:chgData name="Blessed Chirimuta" userId="9904eb2e-0fe8-483c-9e0c-2c5681113f5c" providerId="ADAL" clId="{5B0BF109-615F-4580-883E-D9102BDDF014}" dt="2021-10-10T14:45:05.146" v="492" actId="14100"/>
          <ac:spMkLst>
            <pc:docMk/>
            <pc:sldMk cId="2902627799" sldId="259"/>
            <ac:spMk id="8" creationId="{C4E72CDB-F9AC-40C7-BE89-AF8EA31A87E0}"/>
          </ac:spMkLst>
        </pc:spChg>
      </pc:sldChg>
      <pc:sldChg chg="addSp modSp mod ord">
        <pc:chgData name="Blessed Chirimuta" userId="9904eb2e-0fe8-483c-9e0c-2c5681113f5c" providerId="ADAL" clId="{5B0BF109-615F-4580-883E-D9102BDDF014}" dt="2021-10-10T19:59:15.473" v="900"/>
        <pc:sldMkLst>
          <pc:docMk/>
          <pc:sldMk cId="4201595331" sldId="260"/>
        </pc:sldMkLst>
        <pc:spChg chg="mod">
          <ac:chgData name="Blessed Chirimuta" userId="9904eb2e-0fe8-483c-9e0c-2c5681113f5c" providerId="ADAL" clId="{5B0BF109-615F-4580-883E-D9102BDDF014}" dt="2021-10-10T14:52:19.715" v="667" actId="20577"/>
          <ac:spMkLst>
            <pc:docMk/>
            <pc:sldMk cId="4201595331" sldId="260"/>
            <ac:spMk id="3" creationId="{E2889FDA-A1C6-47CD-90FA-64A17979B292}"/>
          </ac:spMkLst>
        </pc:spChg>
        <pc:spChg chg="add mod">
          <ac:chgData name="Blessed Chirimuta" userId="9904eb2e-0fe8-483c-9e0c-2c5681113f5c" providerId="ADAL" clId="{5B0BF109-615F-4580-883E-D9102BDDF014}" dt="2021-10-10T14:46:26.742" v="550" actId="1076"/>
          <ac:spMkLst>
            <pc:docMk/>
            <pc:sldMk cId="4201595331" sldId="260"/>
            <ac:spMk id="4" creationId="{000CA9C9-6C10-43B2-94FD-D208AAC3C36E}"/>
          </ac:spMkLst>
        </pc:spChg>
        <pc:spChg chg="add mod">
          <ac:chgData name="Blessed Chirimuta" userId="9904eb2e-0fe8-483c-9e0c-2c5681113f5c" providerId="ADAL" clId="{5B0BF109-615F-4580-883E-D9102BDDF014}" dt="2021-10-10T14:49:14.481" v="595" actId="1076"/>
          <ac:spMkLst>
            <pc:docMk/>
            <pc:sldMk cId="4201595331" sldId="260"/>
            <ac:spMk id="5" creationId="{0FEE6FC0-A31E-44F9-A546-C22DE06E1C1D}"/>
          </ac:spMkLst>
        </pc:spChg>
        <pc:spChg chg="add mod">
          <ac:chgData name="Blessed Chirimuta" userId="9904eb2e-0fe8-483c-9e0c-2c5681113f5c" providerId="ADAL" clId="{5B0BF109-615F-4580-883E-D9102BDDF014}" dt="2021-10-10T14:52:00.881" v="657" actId="6549"/>
          <ac:spMkLst>
            <pc:docMk/>
            <pc:sldMk cId="4201595331" sldId="260"/>
            <ac:spMk id="6" creationId="{8EAEF395-A5CB-40ED-9E41-63CB2BD3C5C8}"/>
          </ac:spMkLst>
        </pc:spChg>
        <pc:spChg chg="add mod">
          <ac:chgData name="Blessed Chirimuta" userId="9904eb2e-0fe8-483c-9e0c-2c5681113f5c" providerId="ADAL" clId="{5B0BF109-615F-4580-883E-D9102BDDF014}" dt="2021-10-10T14:51:10.552" v="649" actId="113"/>
          <ac:spMkLst>
            <pc:docMk/>
            <pc:sldMk cId="4201595331" sldId="260"/>
            <ac:spMk id="7" creationId="{A44DC6DB-E5B6-40E7-B08A-0056B11A4520}"/>
          </ac:spMkLst>
        </pc:spChg>
      </pc:sldChg>
      <pc:sldChg chg="addSp delSp modSp mod">
        <pc:chgData name="Blessed Chirimuta" userId="9904eb2e-0fe8-483c-9e0c-2c5681113f5c" providerId="ADAL" clId="{5B0BF109-615F-4580-883E-D9102BDDF014}" dt="2021-10-10T19:58:25.127" v="898" actId="6549"/>
        <pc:sldMkLst>
          <pc:docMk/>
          <pc:sldMk cId="624388544" sldId="262"/>
        </pc:sldMkLst>
        <pc:spChg chg="mod">
          <ac:chgData name="Blessed Chirimuta" userId="9904eb2e-0fe8-483c-9e0c-2c5681113f5c" providerId="ADAL" clId="{5B0BF109-615F-4580-883E-D9102BDDF014}" dt="2021-10-10T19:58:25.127" v="898" actId="6549"/>
          <ac:spMkLst>
            <pc:docMk/>
            <pc:sldMk cId="624388544" sldId="262"/>
            <ac:spMk id="4" creationId="{5B456C42-DF08-453C-A85C-6DD7A096FD91}"/>
          </ac:spMkLst>
        </pc:spChg>
        <pc:spChg chg="del">
          <ac:chgData name="Blessed Chirimuta" userId="9904eb2e-0fe8-483c-9e0c-2c5681113f5c" providerId="ADAL" clId="{5B0BF109-615F-4580-883E-D9102BDDF014}" dt="2021-10-10T14:53:52.123" v="730" actId="478"/>
          <ac:spMkLst>
            <pc:docMk/>
            <pc:sldMk cId="624388544" sldId="262"/>
            <ac:spMk id="5" creationId="{2C414D4E-258E-4D71-A221-E510F2B44FD8}"/>
          </ac:spMkLst>
        </pc:spChg>
        <pc:spChg chg="del">
          <ac:chgData name="Blessed Chirimuta" userId="9904eb2e-0fe8-483c-9e0c-2c5681113f5c" providerId="ADAL" clId="{5B0BF109-615F-4580-883E-D9102BDDF014}" dt="2021-10-10T14:53:55.451" v="731" actId="478"/>
          <ac:spMkLst>
            <pc:docMk/>
            <pc:sldMk cId="624388544" sldId="262"/>
            <ac:spMk id="6" creationId="{D4456265-FD00-4734-B68B-8114567BC8F7}"/>
          </ac:spMkLst>
        </pc:spChg>
        <pc:spChg chg="add mod">
          <ac:chgData name="Blessed Chirimuta" userId="9904eb2e-0fe8-483c-9e0c-2c5681113f5c" providerId="ADAL" clId="{5B0BF109-615F-4580-883E-D9102BDDF014}" dt="2021-10-10T14:54:33.850" v="740" actId="1076"/>
          <ac:spMkLst>
            <pc:docMk/>
            <pc:sldMk cId="624388544" sldId="262"/>
            <ac:spMk id="7" creationId="{4CF327A5-89B0-4027-990A-9BB1402A4B45}"/>
          </ac:spMkLst>
        </pc:spChg>
        <pc:spChg chg="add mod">
          <ac:chgData name="Blessed Chirimuta" userId="9904eb2e-0fe8-483c-9e0c-2c5681113f5c" providerId="ADAL" clId="{5B0BF109-615F-4580-883E-D9102BDDF014}" dt="2021-10-10T14:53:41.458" v="729" actId="1076"/>
          <ac:spMkLst>
            <pc:docMk/>
            <pc:sldMk cId="624388544" sldId="262"/>
            <ac:spMk id="8" creationId="{19BA80DD-F134-4374-9EF2-C961A278D065}"/>
          </ac:spMkLst>
        </pc:spChg>
        <pc:spChg chg="add del mod">
          <ac:chgData name="Blessed Chirimuta" userId="9904eb2e-0fe8-483c-9e0c-2c5681113f5c" providerId="ADAL" clId="{5B0BF109-615F-4580-883E-D9102BDDF014}" dt="2021-10-10T14:53:59.578" v="732" actId="478"/>
          <ac:spMkLst>
            <pc:docMk/>
            <pc:sldMk cId="624388544" sldId="262"/>
            <ac:spMk id="10" creationId="{D99A948F-B923-459D-9F8C-200A8910970F}"/>
          </ac:spMkLst>
        </pc:spChg>
        <pc:spChg chg="add del mod">
          <ac:chgData name="Blessed Chirimuta" userId="9904eb2e-0fe8-483c-9e0c-2c5681113f5c" providerId="ADAL" clId="{5B0BF109-615F-4580-883E-D9102BDDF014}" dt="2021-10-10T14:54:04.152" v="733" actId="478"/>
          <ac:spMkLst>
            <pc:docMk/>
            <pc:sldMk cId="624388544" sldId="262"/>
            <ac:spMk id="12" creationId="{F55FB676-E6C0-4A1F-BD80-1AD2E0791D97}"/>
          </ac:spMkLst>
        </pc:spChg>
        <pc:spChg chg="add mod">
          <ac:chgData name="Blessed Chirimuta" userId="9904eb2e-0fe8-483c-9e0c-2c5681113f5c" providerId="ADAL" clId="{5B0BF109-615F-4580-883E-D9102BDDF014}" dt="2021-10-10T14:55:57.125" v="748" actId="20577"/>
          <ac:spMkLst>
            <pc:docMk/>
            <pc:sldMk cId="624388544" sldId="262"/>
            <ac:spMk id="13" creationId="{1120CA73-54CF-4BAC-A394-2BDE5E3F2312}"/>
          </ac:spMkLst>
        </pc:spChg>
        <pc:spChg chg="add mod">
          <ac:chgData name="Blessed Chirimuta" userId="9904eb2e-0fe8-483c-9e0c-2c5681113f5c" providerId="ADAL" clId="{5B0BF109-615F-4580-883E-D9102BDDF014}" dt="2021-10-10T14:55:12.204" v="745" actId="6549"/>
          <ac:spMkLst>
            <pc:docMk/>
            <pc:sldMk cId="624388544" sldId="262"/>
            <ac:spMk id="14" creationId="{0092A72C-F7CF-48EF-A9EA-5B0E0711A5B4}"/>
          </ac:spMkLst>
        </pc:spChg>
        <pc:spChg chg="add mod">
          <ac:chgData name="Blessed Chirimuta" userId="9904eb2e-0fe8-483c-9e0c-2c5681113f5c" providerId="ADAL" clId="{5B0BF109-615F-4580-883E-D9102BDDF014}" dt="2021-10-10T19:57:42.107" v="842" actId="20577"/>
          <ac:spMkLst>
            <pc:docMk/>
            <pc:sldMk cId="624388544" sldId="262"/>
            <ac:spMk id="15" creationId="{EAE62FD3-B023-44F3-BC0F-9CB877B874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1A32-8380-401F-BCE8-3CE1BE704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40BEB-9F0F-436D-BC94-FE67E8F3A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FA883-0DB1-4EF1-840C-443A45D9E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76D2D-5860-40EE-81D8-B7FE5A7C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A6833-9818-42AB-8267-18B8F2DD4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3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30D4-A760-440D-A6DF-8B9BA6AB0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48924-E74B-4E77-925E-0B1C50729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4FEB1-DEC0-494A-87C0-90E809C9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054E1-BFBB-4B22-8423-E68003765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C1550-1102-422E-ADED-F35931F81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8B4D79-A7A4-473C-B0BB-8DAFB6543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C026A2-760C-4657-98FB-DBDA150DD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2C205-D4B7-444C-AD7D-C2809798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B5B68-7FBA-4555-80A5-509F159C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9A7B9-8490-43A0-89F3-A6129732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9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5419-FE9F-4F19-9C99-3B3DCB76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EF3C5-7922-4071-9A38-F50728A51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25C8F-4C3E-46E0-8E2C-C02AD0E3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34E46-F7E5-47FD-8579-83BA9EFC1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DD90F-F05E-4F94-86BA-32B5E841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3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A82D-FE80-4F54-B016-692444884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27D91-C97C-4FA7-88E1-B9FC3C353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6B3AF-4EC4-48C6-A7A8-CF7A566F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5EAF7-9631-4D1E-B3CB-CA663814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B8616-2D17-4488-B34B-5EA3BFCB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7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DF63E-0B07-4FD4-8094-CB746BDC8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35D55-C31B-4B13-94E5-A2CE3AFCE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6C842-054B-4E55-8B10-7B24E8946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8047E-4F36-46BB-8A64-89966E03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02D31-D061-4761-8155-BEBD847E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8F00F-49A8-46FC-94F7-BDD95490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4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5679B-4CE0-4C6E-BE1F-DDBDF5F8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73FA4-52C9-4F60-A0EE-AE3350B8A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BA53BB-C451-445F-9F02-2B18F401D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4FC9B6-0A3C-4F77-9532-8F4ED225F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A7D8BB-137C-4EFF-A751-657857BCF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B2B139-AAFE-4C84-892A-BBDF09676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FD854-4558-4F4C-94E7-813840422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2E781C-8C2C-42DB-BF2E-7A7F81E66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2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F620E-ED14-4A65-911A-1F7E9852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B9C6E-5C93-4B84-9ADD-DE7BF3EB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69DDE-0DE8-4AD9-805C-C80EEB057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42F4AF-4B22-4005-913C-BB8DED83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1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5A8F0-6A9A-4983-89A3-E9E1A055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CABF25-C0E9-4F6F-A15F-288A99DB6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4200E-F218-42BB-8A0C-123E2CF48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8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BDCF0-7962-4CF8-92E0-5FAEEF15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1504B-AB40-4211-8E09-CF4D1A47F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10EBA-BFC8-43B4-9286-E7A928ABE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77DCD-8BD3-4231-9692-8E929EED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9491E-A2E4-44F2-893F-791EEB7F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A5375-90C1-4FB3-AD2D-67E3B6DDB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8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05E05-C0FE-42DA-9DD1-22F48886D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2B456F-9FAF-47B8-9D57-0680A0E34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5976F-E013-4E71-9073-512C480FC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82D9F-8D40-4B9D-BB5D-8BCB78D53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D3362-1A06-4934-9313-8D217B4B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81182-18C0-4177-8C8B-7131EEFF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5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7092F2-C574-4B51-8F23-F56E059F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3EA40-83BD-43FC-B22C-3CACAFBE0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957C4-5882-4DD9-8959-02F2CEB2E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ECC6-3708-4B10-8875-59C6A34CF8F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107D9-B39E-43DD-A551-278FE40F6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76473-FEC7-4EA2-85B8-47557F078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C68FA-7A36-4B5C-8610-E4E37041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2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C6746-03DF-40C6-998F-9F279F08C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8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riority actions to improve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C8641-699F-4A2F-AC9E-89FD483421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Operations’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key performance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7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E75D41-6BB7-4046-9EF1-DA317E8A5CAC}"/>
              </a:ext>
            </a:extLst>
          </p:cNvPr>
          <p:cNvSpPr/>
          <p:nvPr/>
        </p:nvSpPr>
        <p:spPr>
          <a:xfrm>
            <a:off x="838200" y="115146"/>
            <a:ext cx="8017567" cy="825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8F10A-CFA8-493F-8F46-46E46690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662781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Corporate Dashboards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DD57C-13A6-47D2-BE4A-71EE7E686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940"/>
            <a:ext cx="9498496" cy="5024023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Proxima Nova Rg"/>
                <a:ea typeface="Calibri" panose="020F0502020204030204" pitchFamily="34" charset="0"/>
              </a:rPr>
              <a:t>“ACCLAIM” status for the Integrated Financial Dashboard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Systematic and regular monitoring of IFD dashboard indicators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esponsibility for investigation and reporting assigned to two Focal Points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nit level tracking responsibility to be enforced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Focal Points to develop monitoring tool and share findings weekly and/or take action as appropriate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Management will follow up where there are delayed actions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Convene weekly dedicated meeting to review IFD issues and actions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Proxima Nova Rg"/>
                <a:ea typeface="Calibri" panose="020F0502020204030204" pitchFamily="34" charset="0"/>
              </a:rPr>
              <a:t>Indicators requiring special attention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-Balance Sheet items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-IB Revenue Burn Rate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-Management Efficiency ratio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-Project Closure.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Proxima Nova Rg"/>
                <a:ea typeface="Calibri" panose="020F0502020204030204" pitchFamily="34" charset="0"/>
              </a:rPr>
              <a:t>Green status for all corporate Dashboard elements for Finance, IPSAS,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Proxima Nova Rg"/>
                <a:ea typeface="Calibri" panose="020F0502020204030204" pitchFamily="34" charset="0"/>
              </a:rPr>
              <a:t>HR, Assets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Proxima Nova Rg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Proxima Nova Rg"/>
                <a:ea typeface="Calibri" panose="020F0502020204030204" pitchFamily="34" charset="0"/>
              </a:rPr>
              <a:t>Summary of recurring issues and staff causing dashboard exceptions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Proxima Nova Rg"/>
                <a:ea typeface="Calibri" panose="020F0502020204030204" pitchFamily="34" charset="0"/>
              </a:rPr>
              <a:t>R</a:t>
            </a:r>
            <a:r>
              <a:rPr lang="en-US" sz="1800" dirty="0">
                <a:effectLst/>
                <a:latin typeface="Proxima Nova Rg"/>
                <a:ea typeface="Calibri" panose="020F0502020204030204" pitchFamily="34" charset="0"/>
              </a:rPr>
              <a:t>oot cause analysis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222B62-859D-4E72-B5A8-A81FA50C2CE0}"/>
              </a:ext>
            </a:extLst>
          </p:cNvPr>
          <p:cNvSpPr txBox="1">
            <a:spLocks/>
          </p:cNvSpPr>
          <p:nvPr/>
        </p:nvSpPr>
        <p:spPr>
          <a:xfrm>
            <a:off x="9925877" y="740983"/>
            <a:ext cx="2039110" cy="15648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Action lead</a:t>
            </a:r>
          </a:p>
          <a:p>
            <a:pPr marL="0" indent="0">
              <a:buNone/>
            </a:pPr>
            <a:r>
              <a:rPr lang="en-US" sz="1800" dirty="0"/>
              <a:t>MJ &amp; Wilson under the guidance of Rose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A2C8EE0-0476-4022-92AE-08C57E931618}"/>
              </a:ext>
            </a:extLst>
          </p:cNvPr>
          <p:cNvSpPr txBox="1">
            <a:spLocks/>
          </p:cNvSpPr>
          <p:nvPr/>
        </p:nvSpPr>
        <p:spPr>
          <a:xfrm>
            <a:off x="9925877" y="4431713"/>
            <a:ext cx="2039110" cy="15648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Action lead</a:t>
            </a:r>
          </a:p>
          <a:p>
            <a:pPr marL="0" indent="0">
              <a:buNone/>
            </a:pPr>
            <a:r>
              <a:rPr lang="en-US" sz="1800" dirty="0"/>
              <a:t>MJ &amp; Wilson under the guidance of Rose</a:t>
            </a:r>
          </a:p>
        </p:txBody>
      </p:sp>
    </p:spTree>
    <p:extLst>
      <p:ext uri="{BB962C8B-B14F-4D97-AF65-F5344CB8AC3E}">
        <p14:creationId xmlns:p14="http://schemas.microsoft.com/office/powerpoint/2010/main" val="184127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00C5F-F0DB-45CA-9C57-BC6BF612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E14DB-CEE5-4DEA-859C-A49DAF68D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847"/>
            <a:ext cx="9286461" cy="5811838"/>
          </a:xfrm>
        </p:spPr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ea typeface="Calibri" panose="020F0502020204030204" pitchFamily="34" charset="0"/>
              </a:rPr>
              <a:t>DPC and cost recovery (from UNAFPs and staff) closely monitored, reported quarterly.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Automated cost recovery tracking system and billing</a:t>
            </a:r>
            <a:r>
              <a:rPr lang="en-US" sz="1900" dirty="0">
                <a:effectLst/>
                <a:ea typeface="Calibri" panose="020F0502020204030204" pitchFamily="34" charset="0"/>
              </a:rPr>
              <a:t> - </a:t>
            </a:r>
            <a:r>
              <a:rPr lang="en-US" sz="19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not sure If we are recovering for all services we are providing.</a:t>
            </a:r>
            <a:endParaRPr lang="en-US" sz="19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ea typeface="Calibri" panose="020F0502020204030204" pitchFamily="34" charset="0"/>
              </a:rPr>
              <a:t>Stress counselling options other than UNDSS?</a:t>
            </a:r>
          </a:p>
          <a:p>
            <a:pPr marL="0">
              <a:spcBef>
                <a:spcPts val="0"/>
              </a:spcBef>
            </a:pPr>
            <a:r>
              <a:rPr lang="en-US" sz="1900" dirty="0">
                <a:effectLst/>
                <a:ea typeface="Calibri" panose="020F0502020204030204" pitchFamily="34" charset="0"/>
              </a:rPr>
              <a:t>Common Services to develop stock cards and DRR/O to clear procurement of office supplies  taking into consideration status of stock (office supplies)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ea typeface="Times New Roman" panose="02020603050405020304" pitchFamily="18" charset="0"/>
              </a:rPr>
              <a:t>Fleet Management (pooling of drivers)</a:t>
            </a:r>
            <a:endParaRPr lang="en-US" sz="19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ea typeface="Times New Roman" panose="02020603050405020304" pitchFamily="18" charset="0"/>
              </a:rPr>
              <a:t>Airtime and mobile data billing, CUG directory, ensure correct payment of invoices (and respect of UN terms)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Proxima Nova Rg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Proxima Nova Rg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Proxima Nova Rg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Proxima Nova Rg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Continuous review and mapping of critical operations processes/workflows, reduce turnaround times with clear roles and responsibility (e.g. new GSSU payment process)</a:t>
            </a:r>
            <a:endParaRPr lang="en-US" sz="19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ea typeface="Times New Roman" panose="02020603050405020304" pitchFamily="18" charset="0"/>
              </a:rPr>
              <a:t>Streamline OPS business processes especially Evaluation processes(Procurement)/Shortlisting-Interview (HR)</a:t>
            </a:r>
            <a:endParaRPr lang="en-US" sz="19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Conduct in house refresher sessions on policy changes in HR and Procurement</a:t>
            </a:r>
            <a:endParaRPr lang="en-US" sz="19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-Review and enhance the existing SOPs/Standard Operating procedures on critical business areas (</a:t>
            </a:r>
            <a:r>
              <a:rPr lang="en-US" sz="19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Procurement- IC/Goods/Services/Direct contracting/Canvassing,  Recruitment, Travel, Payment (PO and non-PO), Fuel management)</a:t>
            </a:r>
            <a:endParaRPr lang="en-US" sz="19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9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racking systems for various ongoing HR, Proc, FIN (payments), CS key activities</a:t>
            </a:r>
            <a:endParaRPr lang="en-US" sz="19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Implementation of all BOS service lines</a:t>
            </a:r>
            <a:endParaRPr lang="en-US" sz="19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 </a:t>
            </a:r>
            <a:endParaRPr lang="en-US" sz="19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4FE38D-8287-447F-BAD7-6F99EB46F6E3}"/>
              </a:ext>
            </a:extLst>
          </p:cNvPr>
          <p:cNvSpPr/>
          <p:nvPr/>
        </p:nvSpPr>
        <p:spPr>
          <a:xfrm>
            <a:off x="718930" y="28315"/>
            <a:ext cx="8610600" cy="778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bg1"/>
                </a:solidFill>
              </a:rPr>
              <a:t>Financial Sustainability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782462F-D3F9-402E-8891-4B3F9D885C7C}"/>
              </a:ext>
            </a:extLst>
          </p:cNvPr>
          <p:cNvSpPr/>
          <p:nvPr/>
        </p:nvSpPr>
        <p:spPr>
          <a:xfrm>
            <a:off x="718930" y="3145588"/>
            <a:ext cx="8769627" cy="778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ea typeface="Calibri" panose="020F0502020204030204" pitchFamily="34" charset="0"/>
              </a:rPr>
              <a:t>Operations Efficiency &amp; reduced turnaround times</a:t>
            </a:r>
            <a:endParaRPr lang="en-US" sz="3200" dirty="0">
              <a:effectLst/>
              <a:ea typeface="Calibri" panose="020F0502020204030204" pitchFamily="34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EADC395-B40C-4206-8CBB-1B4DD6EBE32C}"/>
              </a:ext>
            </a:extLst>
          </p:cNvPr>
          <p:cNvSpPr txBox="1">
            <a:spLocks/>
          </p:cNvSpPr>
          <p:nvPr/>
        </p:nvSpPr>
        <p:spPr>
          <a:xfrm>
            <a:off x="10124661" y="417404"/>
            <a:ext cx="2039110" cy="28823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Action lead</a:t>
            </a:r>
          </a:p>
          <a:p>
            <a:pPr marL="0" indent="0">
              <a:buNone/>
            </a:pPr>
            <a:r>
              <a:rPr lang="en-US" sz="1800" dirty="0"/>
              <a:t>FIN/Rose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HR/Grace</a:t>
            </a:r>
          </a:p>
          <a:p>
            <a:pPr marL="0" indent="0">
              <a:buNone/>
            </a:pPr>
            <a:r>
              <a:rPr lang="en-US" sz="1800" dirty="0"/>
              <a:t>CS/</a:t>
            </a:r>
            <a:r>
              <a:rPr lang="en-US" sz="1800" dirty="0" err="1"/>
              <a:t>Fola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CS/ICT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C4E72CDB-F9AC-40C7-BE89-AF8EA31A87E0}"/>
              </a:ext>
            </a:extLst>
          </p:cNvPr>
          <p:cNvSpPr txBox="1">
            <a:spLocks/>
          </p:cNvSpPr>
          <p:nvPr/>
        </p:nvSpPr>
        <p:spPr>
          <a:xfrm>
            <a:off x="10121348" y="3429000"/>
            <a:ext cx="2039110" cy="28823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Action lead</a:t>
            </a:r>
          </a:p>
          <a:p>
            <a:pPr marL="0" indent="0">
              <a:buNone/>
            </a:pPr>
            <a:r>
              <a:rPr lang="en-US" sz="1800" dirty="0"/>
              <a:t>FIN/Rose</a:t>
            </a:r>
          </a:p>
          <a:p>
            <a:pPr marL="0" indent="0">
              <a:buNone/>
            </a:pPr>
            <a:br>
              <a:rPr lang="en-US" sz="1800" dirty="0"/>
            </a:br>
            <a:r>
              <a:rPr lang="en-US" sz="1800" dirty="0"/>
              <a:t>HR/Proc</a:t>
            </a:r>
          </a:p>
          <a:p>
            <a:pPr marL="0" indent="0">
              <a:buNone/>
            </a:pPr>
            <a:br>
              <a:rPr lang="en-US" sz="1800" dirty="0"/>
            </a:br>
            <a:r>
              <a:rPr lang="en-US" sz="1800" dirty="0"/>
              <a:t>All</a:t>
            </a:r>
          </a:p>
          <a:p>
            <a:pPr marL="0" indent="0">
              <a:buNone/>
            </a:pPr>
            <a:r>
              <a:rPr lang="en-US" sz="1800" dirty="0"/>
              <a:t>All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0262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56C42-DF08-453C-A85C-6DD7A096F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3" y="809245"/>
            <a:ext cx="8969996" cy="5838389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Reactivate the Knowledge management and learning committee and ensure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office learning plan is completed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Completion of Mandatory courses by all staff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Unit Knowledge Sharing and Learning promoted through Internal peer to peer training and monthly learning sessions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understanding of UNDP rules and regulations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the service providers and requestors. ? </a:t>
            </a:r>
            <a:r>
              <a:rPr lang="en-US" sz="1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dupli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Automation and digitalization of key business processes (Develop paperless systems</a:t>
            </a:r>
            <a:r>
              <a:rPr lang="en-US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Enforce Paper Cut Print Management Solution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sz="1800" dirty="0">
                <a:effectLst/>
                <a:latin typeface="Proxima Nova Rg"/>
                <a:ea typeface="Times New Roman" panose="02020603050405020304" pitchFamily="18" charset="0"/>
                <a:cs typeface="Times New Roman" panose="02020603050405020304" pitchFamily="18" charset="0"/>
              </a:rPr>
              <a:t>Mandatory use of PROMPT for Procurement </a:t>
            </a:r>
          </a:p>
          <a:p>
            <a:r>
              <a:rPr lang="en-US" sz="1800" dirty="0">
                <a:latin typeface="Proxima Nova Rg"/>
                <a:ea typeface="Times New Roman" panose="02020603050405020304" pitchFamily="18" charset="0"/>
                <a:cs typeface="Times New Roman" panose="02020603050405020304" pitchFamily="18" charset="0"/>
              </a:rPr>
              <a:t>Enforce planning for </a:t>
            </a:r>
            <a:r>
              <a:rPr lang="en-US" sz="1800" dirty="0">
                <a:effectLst/>
                <a:latin typeface="Proxima Nova Rg"/>
                <a:ea typeface="Times New Roman" panose="02020603050405020304" pitchFamily="18" charset="0"/>
                <a:cs typeface="Times New Roman" panose="02020603050405020304" pitchFamily="18" charset="0"/>
              </a:rPr>
              <a:t>offsite payments 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CF327A5-89B0-4027-990A-9BB1402A4B45}"/>
              </a:ext>
            </a:extLst>
          </p:cNvPr>
          <p:cNvSpPr/>
          <p:nvPr/>
        </p:nvSpPr>
        <p:spPr>
          <a:xfrm>
            <a:off x="545062" y="3255318"/>
            <a:ext cx="8769627" cy="778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ea typeface="Calibri" panose="020F0502020204030204" pitchFamily="34" charset="0"/>
              </a:rPr>
              <a:t>Digital Transformation</a:t>
            </a:r>
            <a:endParaRPr lang="en-US" sz="3200" dirty="0">
              <a:effectLst/>
              <a:ea typeface="Calibri" panose="020F050202020403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9BA80DD-F134-4374-9EF2-C961A278D065}"/>
              </a:ext>
            </a:extLst>
          </p:cNvPr>
          <p:cNvSpPr/>
          <p:nvPr/>
        </p:nvSpPr>
        <p:spPr>
          <a:xfrm>
            <a:off x="545062" y="210366"/>
            <a:ext cx="8769627" cy="778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ea typeface="Calibri" panose="020F0502020204030204" pitchFamily="34" charset="0"/>
              </a:rPr>
              <a:t>Knowledge management and learning</a:t>
            </a:r>
            <a:endParaRPr lang="en-US" sz="3200" dirty="0">
              <a:effectLst/>
              <a:ea typeface="Calibri" panose="020F0502020204030204" pitchFamily="34" charset="0"/>
            </a:endParaRP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1120CA73-54CF-4BAC-A394-2BDE5E3F2312}"/>
              </a:ext>
            </a:extLst>
          </p:cNvPr>
          <p:cNvSpPr txBox="1">
            <a:spLocks/>
          </p:cNvSpPr>
          <p:nvPr/>
        </p:nvSpPr>
        <p:spPr>
          <a:xfrm>
            <a:off x="10152890" y="558683"/>
            <a:ext cx="2039110" cy="26549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Action lead</a:t>
            </a:r>
          </a:p>
          <a:p>
            <a:pPr marL="0" indent="0">
              <a:buNone/>
            </a:pPr>
            <a:r>
              <a:rPr lang="en-US" sz="1800" b="1" dirty="0"/>
              <a:t>HR/Grace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All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092A72C-F7CF-48EF-A9EA-5B0E0711A5B4}"/>
              </a:ext>
            </a:extLst>
          </p:cNvPr>
          <p:cNvSpPr txBox="1">
            <a:spLocks/>
          </p:cNvSpPr>
          <p:nvPr/>
        </p:nvSpPr>
        <p:spPr>
          <a:xfrm>
            <a:off x="10152890" y="3644407"/>
            <a:ext cx="2039110" cy="26549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Action lead</a:t>
            </a:r>
          </a:p>
          <a:p>
            <a:pPr marL="0" indent="0">
              <a:buNone/>
            </a:pPr>
            <a:r>
              <a:rPr lang="en-US" sz="1800" b="1" dirty="0"/>
              <a:t>HR/Grace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AE62FD3-B023-44F3-BC0F-9CB877B87430}"/>
              </a:ext>
            </a:extLst>
          </p:cNvPr>
          <p:cNvSpPr/>
          <p:nvPr/>
        </p:nvSpPr>
        <p:spPr>
          <a:xfrm>
            <a:off x="545062" y="4823611"/>
            <a:ext cx="8769627" cy="778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ea typeface="Calibri" panose="020F0502020204030204" pitchFamily="34" charset="0"/>
              </a:rPr>
              <a:t>Improved planning</a:t>
            </a:r>
            <a:endParaRPr lang="en-US" sz="32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8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89FDA-A1C6-47CD-90FA-64A17979B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583"/>
            <a:ext cx="9418983" cy="567338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and experience learning from private sector on client orientation, organization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behavior.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Undertake Client Satisfaction Survey once a year, present the outcomes to all staff and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clients. Understand the feedbacks and take measures for improvement -Operations and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Proxima Nova Rg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Teamwork, -collaboration across and within teams. Team based achievement.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OPS cannot work in Silos.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induction and orientation for new staff -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mentoring system/focal/buddy person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incoming staff till they are well on-board</a:t>
            </a:r>
          </a:p>
          <a:p>
            <a:pPr marL="0"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HR motivation initiatives (including staff wellbeing initiatives)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1800" dirty="0">
              <a:effectLst/>
              <a:latin typeface="Proxima Nova Rg"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1800" dirty="0">
                <a:effectLst/>
                <a:latin typeface="Proxima Nova Rg"/>
                <a:ea typeface="Calibri" panose="020F0502020204030204" pitchFamily="34" charset="0"/>
              </a:rPr>
              <a:t>Address the outcomes of the GSS/action plans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 2030 Strategy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00CA9C9-6C10-43B2-94FD-D208AAC3C36E}"/>
              </a:ext>
            </a:extLst>
          </p:cNvPr>
          <p:cNvSpPr/>
          <p:nvPr/>
        </p:nvSpPr>
        <p:spPr>
          <a:xfrm>
            <a:off x="718930" y="0"/>
            <a:ext cx="8769627" cy="778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ea typeface="Calibri" panose="020F0502020204030204" pitchFamily="34" charset="0"/>
              </a:rPr>
              <a:t>Client Orientation</a:t>
            </a:r>
            <a:endParaRPr lang="en-US" sz="3200" dirty="0">
              <a:effectLst/>
              <a:ea typeface="Calibri" panose="020F050202020403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FEE6FC0-A31E-44F9-A546-C22DE06E1C1D}"/>
              </a:ext>
            </a:extLst>
          </p:cNvPr>
          <p:cNvSpPr/>
          <p:nvPr/>
        </p:nvSpPr>
        <p:spPr>
          <a:xfrm>
            <a:off x="718930" y="2560643"/>
            <a:ext cx="8769627" cy="778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ea typeface="Calibri" panose="020F0502020204030204" pitchFamily="34" charset="0"/>
              </a:rPr>
              <a:t>People and Performance</a:t>
            </a:r>
            <a:endParaRPr lang="en-US" sz="3200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EAEF395-A5CB-40ED-9E41-63CB2BD3C5C8}"/>
              </a:ext>
            </a:extLst>
          </p:cNvPr>
          <p:cNvSpPr txBox="1">
            <a:spLocks/>
          </p:cNvSpPr>
          <p:nvPr/>
        </p:nvSpPr>
        <p:spPr>
          <a:xfrm>
            <a:off x="10152890" y="3040346"/>
            <a:ext cx="2039110" cy="28823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Action lead</a:t>
            </a:r>
          </a:p>
          <a:p>
            <a:pPr marL="0" indent="0">
              <a:buNone/>
            </a:pPr>
            <a:r>
              <a:rPr lang="en-US" sz="1800" b="1" dirty="0"/>
              <a:t>All team leads</a:t>
            </a:r>
          </a:p>
          <a:p>
            <a:pPr marL="0" indent="0">
              <a:buNone/>
            </a:pPr>
            <a:br>
              <a:rPr lang="en-US" sz="1800" b="1" dirty="0"/>
            </a:br>
            <a:r>
              <a:rPr lang="en-US" sz="1800" b="1" dirty="0"/>
              <a:t>HR/Grace</a:t>
            </a:r>
          </a:p>
          <a:p>
            <a:pPr marL="0" indent="0">
              <a:buNone/>
            </a:pPr>
            <a:r>
              <a:rPr lang="en-US" sz="1800" b="1" dirty="0"/>
              <a:t>All team leads</a:t>
            </a:r>
          </a:p>
          <a:p>
            <a:pPr marL="0" indent="0">
              <a:buNone/>
            </a:pPr>
            <a:r>
              <a:rPr lang="en-US" sz="1800" b="1" dirty="0"/>
              <a:t>All team leads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44DC6DB-E5B6-40E7-B08A-0056B11A4520}"/>
              </a:ext>
            </a:extLst>
          </p:cNvPr>
          <p:cNvSpPr txBox="1">
            <a:spLocks/>
          </p:cNvSpPr>
          <p:nvPr/>
        </p:nvSpPr>
        <p:spPr>
          <a:xfrm>
            <a:off x="10214113" y="294822"/>
            <a:ext cx="2039110" cy="26549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Action lead</a:t>
            </a:r>
          </a:p>
          <a:p>
            <a:pPr marL="0" indent="0">
              <a:buNone/>
            </a:pPr>
            <a:r>
              <a:rPr lang="en-US" sz="1800" b="1" dirty="0"/>
              <a:t>HR/Grace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All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159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659</Words>
  <Application>Microsoft Office PowerPoint</Application>
  <PresentationFormat>Widescreen</PresentationFormat>
  <Paragraphs>115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Proxima Nova Rg</vt:lpstr>
      <vt:lpstr>Office Theme</vt:lpstr>
      <vt:lpstr>Priority actions to improve </vt:lpstr>
      <vt:lpstr> Corporate Dashboards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Blessed Chirimuta</dc:creator>
  <cp:lastModifiedBy>Blessed Chirimuta</cp:lastModifiedBy>
  <cp:revision>5</cp:revision>
  <dcterms:created xsi:type="dcterms:W3CDTF">2021-10-10T13:32:45Z</dcterms:created>
  <dcterms:modified xsi:type="dcterms:W3CDTF">2021-10-11T10:53:18Z</dcterms:modified>
</cp:coreProperties>
</file>